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57" r:id="rId3"/>
    <p:sldId id="258" r:id="rId4"/>
    <p:sldId id="259" r:id="rId5"/>
    <p:sldId id="263" r:id="rId6"/>
    <p:sldId id="264" r:id="rId7"/>
    <p:sldId id="29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4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3T02:33:14.428" idx="1">
    <p:pos x="10" y="10"/>
    <p:text/>
    <p:extLst>
      <p:ext uri="{C676402C-5697-4E1C-873F-D02D1690AC5C}">
        <p15:threadingInfo xmlns:p15="http://schemas.microsoft.com/office/powerpoint/2012/main" timeZoneBias="4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C5B2-D8DA-491F-AF2C-BAE7635E96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9C394B-C94A-43CA-88A2-E1E2E45F1E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653573-4CFF-4FC3-B4DF-FEBDA21C267D}"/>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97A45B80-F085-4DAF-8435-0F05B0C1C8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2493E9-2DC0-410C-B347-8E653A143AF3}"/>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2222096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0402-87BE-4917-8BC6-44A7B43ECF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7C5E1E-3CC2-457A-AD34-AEC9733AB1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F4F6B6-1914-451E-ABE2-812F23E14117}"/>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CCB50E26-EF6D-4B0D-BDFB-246D42E66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E59BC5-423C-470C-BBB7-87D4E8DC0CD5}"/>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4033806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E660C-CDBF-4303-8998-CF58711325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852817-6C59-4559-853C-F6491A10BF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B81CEB2-CE86-4842-B64E-849CA2064020}"/>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1324270D-22D1-4FCE-BD9A-D47E451309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F6BED-9EE6-44E6-ADA5-AE2185FD4E1A}"/>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255028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D4A9-A506-496E-A10E-4CD632796D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9E1E1E-823F-4725-BD91-E2D871E3E9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056F62-C7F8-4443-8FD2-E30E8B9263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E9E1D2-6B13-4143-BA3C-7E341C27718C}"/>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6" name="Footer Placeholder 5">
            <a:extLst>
              <a:ext uri="{FF2B5EF4-FFF2-40B4-BE49-F238E27FC236}">
                <a16:creationId xmlns:a16="http://schemas.microsoft.com/office/drawing/2014/main" id="{4A8479D6-DBB9-4A0B-9617-977407D402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4BF44C-47E1-4C87-A8CD-18F6CCC56959}"/>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1920015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D3419-6233-48B8-99C6-A46775E691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D920A4-A0CC-4143-9C75-72DBDDD573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1FA036E-FA76-4853-852D-70ADC7BA4A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D85FC4-A7F6-452F-AE71-DD892E6073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AD5204-7C70-423F-BA55-5F5FC3AA41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EDAED8-4C40-4577-A777-423317258467}"/>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8" name="Footer Placeholder 7">
            <a:extLst>
              <a:ext uri="{FF2B5EF4-FFF2-40B4-BE49-F238E27FC236}">
                <a16:creationId xmlns:a16="http://schemas.microsoft.com/office/drawing/2014/main" id="{4BEEED3D-CE09-44C1-B6A5-177D6B492C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3FCCE4-0423-4561-8E3F-7F5C23313E34}"/>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310759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EF62-CC2D-4BDA-9BD6-F87BF376F2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ACCBA3-8911-49AE-AE32-0AA212853DD8}"/>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4" name="Footer Placeholder 3">
            <a:extLst>
              <a:ext uri="{FF2B5EF4-FFF2-40B4-BE49-F238E27FC236}">
                <a16:creationId xmlns:a16="http://schemas.microsoft.com/office/drawing/2014/main" id="{29252C7F-1B4E-4ECD-89C3-DD3BA5D12A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0A0238-A454-4043-82DE-5665BF2E4FAF}"/>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135396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0AA35-5E21-4579-A0FA-036106F69864}"/>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3" name="Footer Placeholder 2">
            <a:extLst>
              <a:ext uri="{FF2B5EF4-FFF2-40B4-BE49-F238E27FC236}">
                <a16:creationId xmlns:a16="http://schemas.microsoft.com/office/drawing/2014/main" id="{9EF4DADC-C103-4189-B11B-7F2E791075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00B406-9A01-48A0-98D7-E89AF4CDD6F8}"/>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126055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0BC0-479D-44E4-B163-1354D3DBAD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7C6808-7E65-4899-BE75-67DDFA3AE0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3C9D4D-B608-4B86-848B-6D371722E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D5D4598-65D1-44EC-A2CF-2F6D3B7A8011}"/>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6" name="Footer Placeholder 5">
            <a:extLst>
              <a:ext uri="{FF2B5EF4-FFF2-40B4-BE49-F238E27FC236}">
                <a16:creationId xmlns:a16="http://schemas.microsoft.com/office/drawing/2014/main" id="{1527A7E9-D4FB-416C-874B-3F0833E2EE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97E632-D0C9-4C62-AD20-E3618A87CA38}"/>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220167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F8606-8E4E-4D86-B990-2C62464BA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28EFEA-0BAF-4E3E-8AC6-494C92E195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077383-A0B7-4909-8D8F-A00A5D68F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3DEEDE-3B03-4D36-8125-5B0F6D09761B}"/>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6" name="Footer Placeholder 5">
            <a:extLst>
              <a:ext uri="{FF2B5EF4-FFF2-40B4-BE49-F238E27FC236}">
                <a16:creationId xmlns:a16="http://schemas.microsoft.com/office/drawing/2014/main" id="{FF8AE463-C007-478B-8D69-38B5057F72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2B2AF2-E9CC-4956-9543-E6922152B9F5}"/>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2908062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F387-05B5-4569-8561-BED9DE5D3E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A7FD65-269B-40CF-8C57-C379888B02A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58E5B8-279A-4FCA-8F25-008CE7A08F06}"/>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07466215-CF7B-4A89-8B97-B315DAF062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7A7E-73CC-407F-A002-64D73142CDFE}"/>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4110206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2BEA08-807C-4775-AD92-AE47A9533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53F867-A978-4FC0-86B2-8E2A8191DA7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1C7273-A46A-45EF-866D-D57EC9023C97}"/>
              </a:ext>
            </a:extLst>
          </p:cNvPr>
          <p:cNvSpPr>
            <a:spLocks noGrp="1"/>
          </p:cNvSpPr>
          <p:nvPr>
            <p:ph type="dt" sz="half" idx="10"/>
          </p:nvPr>
        </p:nvSpPr>
        <p:spPr/>
        <p:txBody>
          <a:body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917CA780-57F7-44C2-9680-601C641332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6BA1C-900A-4C86-9DC4-0678AB70F945}"/>
              </a:ext>
            </a:extLst>
          </p:cNvPr>
          <p:cNvSpPr>
            <a:spLocks noGrp="1"/>
          </p:cNvSpPr>
          <p:nvPr>
            <p:ph type="sldNum" sz="quarter" idx="12"/>
          </p:nvPr>
        </p:nvSpPr>
        <p:spPr/>
        <p:txBody>
          <a:bodyPr/>
          <a:lstStyle/>
          <a:p>
            <a:fld id="{CFB74104-735D-4D9B-9AFD-15C73F028510}" type="slidenum">
              <a:rPr lang="en-US" smtClean="0"/>
              <a:t>‹#›</a:t>
            </a:fld>
            <a:endParaRPr lang="en-US"/>
          </a:p>
        </p:txBody>
      </p:sp>
    </p:spTree>
    <p:extLst>
      <p:ext uri="{BB962C8B-B14F-4D97-AF65-F5344CB8AC3E}">
        <p14:creationId xmlns:p14="http://schemas.microsoft.com/office/powerpoint/2010/main" val="2017660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E96965-54B0-4197-8220-148E231173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08B0D6-0580-40C4-A61A-0FC173F898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493E5-0188-422E-A3EA-9656026CC8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6D00C9-ACA6-4B31-A8BB-6803D71C897F}" type="datetimeFigureOut">
              <a:rPr lang="en-US" smtClean="0"/>
              <a:t>8/3/2022</a:t>
            </a:fld>
            <a:endParaRPr lang="en-US"/>
          </a:p>
        </p:txBody>
      </p:sp>
      <p:sp>
        <p:nvSpPr>
          <p:cNvPr id="5" name="Footer Placeholder 4">
            <a:extLst>
              <a:ext uri="{FF2B5EF4-FFF2-40B4-BE49-F238E27FC236}">
                <a16:creationId xmlns:a16="http://schemas.microsoft.com/office/drawing/2014/main" id="{06B9A54A-68BC-40F6-B68F-B9DED2DC6B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508A92-3CCB-47F0-89F9-056A047A4A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B74104-735D-4D9B-9AFD-15C73F028510}" type="slidenum">
              <a:rPr lang="en-US" smtClean="0"/>
              <a:t>‹#›</a:t>
            </a:fld>
            <a:endParaRPr lang="en-US"/>
          </a:p>
        </p:txBody>
      </p:sp>
    </p:spTree>
    <p:extLst>
      <p:ext uri="{BB962C8B-B14F-4D97-AF65-F5344CB8AC3E}">
        <p14:creationId xmlns:p14="http://schemas.microsoft.com/office/powerpoint/2010/main" val="1091830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9A4194-A4F6-4EA1-AF49-E27C16C32765}"/>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7" name="Rectangle 6">
            <a:extLst>
              <a:ext uri="{FF2B5EF4-FFF2-40B4-BE49-F238E27FC236}">
                <a16:creationId xmlns:a16="http://schemas.microsoft.com/office/drawing/2014/main" id="{60E95BBC-88AB-4916-A4F0-4E668D8005FC}"/>
              </a:ext>
            </a:extLst>
          </p:cNvPr>
          <p:cNvSpPr/>
          <p:nvPr/>
        </p:nvSpPr>
        <p:spPr>
          <a:xfrm>
            <a:off x="1981202" y="129838"/>
            <a:ext cx="8000999" cy="3908762"/>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r>
              <a:rPr lang="en-US" sz="3600" b="1" dirty="0">
                <a:solidFill>
                  <a:srgbClr val="FF0000"/>
                </a:solidFill>
              </a:rPr>
              <a:t>COURSE CODE: MUSA101TH HINDUSTANI MUSIC </a:t>
            </a:r>
          </a:p>
          <a:p>
            <a:pPr algn="ctr"/>
            <a:r>
              <a:rPr lang="en-US" sz="3200" b="1" dirty="0"/>
              <a:t>(Vocal &amp; Instrumental) Paper-I Theory (Unit-I)</a:t>
            </a:r>
          </a:p>
          <a:p>
            <a:pPr algn="ctr"/>
            <a:r>
              <a:rPr lang="en-US" sz="3200" b="1" dirty="0"/>
              <a:t>Theory of Indian Music (General) , Basic principals of Indian Music &amp; Biographies of Musicians, Composers &amp; Musicologists.</a:t>
            </a:r>
          </a:p>
        </p:txBody>
      </p:sp>
    </p:spTree>
    <p:extLst>
      <p:ext uri="{BB962C8B-B14F-4D97-AF65-F5344CB8AC3E}">
        <p14:creationId xmlns:p14="http://schemas.microsoft.com/office/powerpoint/2010/main" val="247687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B50A1A-A346-4980-A42C-98FD78CCAF80}"/>
              </a:ext>
            </a:extLst>
          </p:cNvPr>
          <p:cNvPicPr>
            <a:picLocks noChangeAspect="1"/>
          </p:cNvPicPr>
          <p:nvPr/>
        </p:nvPicPr>
        <p:blipFill>
          <a:blip r:embed="rId2" cstate="print"/>
          <a:stretch>
            <a:fillRect/>
          </a:stretch>
        </p:blipFill>
        <p:spPr>
          <a:xfrm>
            <a:off x="1905000" y="32657"/>
            <a:ext cx="8305800" cy="6825344"/>
          </a:xfrm>
          <a:prstGeom prst="rect">
            <a:avLst/>
          </a:prstGeom>
        </p:spPr>
      </p:pic>
    </p:spTree>
    <p:extLst>
      <p:ext uri="{BB962C8B-B14F-4D97-AF65-F5344CB8AC3E}">
        <p14:creationId xmlns:p14="http://schemas.microsoft.com/office/powerpoint/2010/main" val="337844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00646D-4EE2-48C0-B5A1-A1951C97C0F2}"/>
              </a:ext>
            </a:extLst>
          </p:cNvPr>
          <p:cNvPicPr>
            <a:picLocks noChangeAspect="1"/>
          </p:cNvPicPr>
          <p:nvPr/>
        </p:nvPicPr>
        <p:blipFill>
          <a:blip r:embed="rId2" cstate="print"/>
          <a:stretch>
            <a:fillRect/>
          </a:stretch>
        </p:blipFill>
        <p:spPr>
          <a:xfrm>
            <a:off x="2800350" y="452438"/>
            <a:ext cx="5962650" cy="5953125"/>
          </a:xfrm>
          <a:prstGeom prst="rect">
            <a:avLst/>
          </a:prstGeom>
        </p:spPr>
      </p:pic>
      <p:sp>
        <p:nvSpPr>
          <p:cNvPr id="6" name="Rectangle 5">
            <a:extLst>
              <a:ext uri="{FF2B5EF4-FFF2-40B4-BE49-F238E27FC236}">
                <a16:creationId xmlns:a16="http://schemas.microsoft.com/office/drawing/2014/main" id="{DAA05C67-CC68-40B1-BF7B-1B5EAB1F921F}"/>
              </a:ext>
            </a:extLst>
          </p:cNvPr>
          <p:cNvSpPr/>
          <p:nvPr/>
        </p:nvSpPr>
        <p:spPr>
          <a:xfrm rot="19282638">
            <a:off x="4389443" y="2644169"/>
            <a:ext cx="3413114" cy="1569660"/>
          </a:xfrm>
          <a:prstGeom prst="rect">
            <a:avLst/>
          </a:prstGeom>
        </p:spPr>
        <p:txBody>
          <a:bodyPr wrap="none">
            <a:spAutoFit/>
          </a:bodyPr>
          <a:lstStyle/>
          <a:p>
            <a:r>
              <a:rPr lang="hi-IN" sz="9600" b="1" dirty="0">
                <a:solidFill>
                  <a:srgbClr val="002060"/>
                </a:solidFill>
              </a:rPr>
              <a:t>सप्तक</a:t>
            </a:r>
            <a:endParaRPr lang="en-US" sz="9600" dirty="0">
              <a:solidFill>
                <a:srgbClr val="002060"/>
              </a:solidFill>
            </a:endParaRPr>
          </a:p>
        </p:txBody>
      </p:sp>
    </p:spTree>
    <p:extLst>
      <p:ext uri="{BB962C8B-B14F-4D97-AF65-F5344CB8AC3E}">
        <p14:creationId xmlns:p14="http://schemas.microsoft.com/office/powerpoint/2010/main" val="302652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0"/>
            <a:ext cx="8229600" cy="6324600"/>
          </a:xfrm>
        </p:spPr>
        <p:txBody>
          <a:bodyPr>
            <a:normAutofit fontScale="92500" lnSpcReduction="20000"/>
          </a:bodyPr>
          <a:lstStyle/>
          <a:p>
            <a:r>
              <a:rPr lang="hi-IN" dirty="0"/>
              <a:t>सात स्वरों के क्रमानुसार समूह को सप्तक कहते है। अर्थात सा रे ग म प ध नि यह एक सप्तक हुआ। एक सप्तक में सातों स्वर एक क्रम से होते है। सा से नि तक का एक सप्तक होता है। नि बाद पुनः सा आयेगा, यहां से दूसरा सप्तक प्रारंभ होगा। इस तरह अनेक सप्तक हो सकते हैं पर गायन वादन में प्रायः तीन सप्तकों का ही प्रयोग होता है। ये सप्तक है- मन्द्र सप्तक, मध्य सप्तक, तार सप्तक। मंद्र सप्तक के स्वर भारी मोटे तथा नीचे होते है। मंद्र सप्तक से दुगना ऊँचा मध्य सप्तक तथा मध्य सप्तक से दुगना ऊँचा तार सप्तक होता है। </a:t>
            </a:r>
            <a:endParaRPr lang="en-US" dirty="0"/>
          </a:p>
          <a:p>
            <a:r>
              <a:rPr lang="hi-IN" dirty="0"/>
              <a:t>मन्द्र सप्तक को दर्शाने के लिए स्वर के नीचे बिन्दु लगाया जाता है। यथा नि ध प मध्य सप्तक के स्वरों को दर्शाने के लिए किसी भी चिन्ह का प्रयोग नहीं किया जाता सा रे ग म प तार सप्तक के स्वरों के लिए स्वर के ऊपर बिन्दी लगाई जाती है जैसे सां रें गं आदि। </a:t>
            </a:r>
            <a:endParaRPr lang="en-US" dirty="0"/>
          </a:p>
          <a:p>
            <a:r>
              <a:rPr lang="hi-IN" dirty="0"/>
              <a:t>गायन के क्षेत्र में मन्द्र सप्तक के स्वरों को उच्चारण करने में हृदय पर, मध्य सप्तक के स्वरों को उच्चारण करने में कंठ पर तथा तार सप्तक के स्वरों को उच्चारण करने के लिए तालू से ज़ोर लगता है।</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34A757-7915-4EFF-BCF6-820605873A93}"/>
              </a:ext>
            </a:extLst>
          </p:cNvPr>
          <p:cNvSpPr txBox="1"/>
          <p:nvPr/>
        </p:nvSpPr>
        <p:spPr>
          <a:xfrm>
            <a:off x="708082" y="1828800"/>
            <a:ext cx="10775835" cy="2646878"/>
          </a:xfrm>
          <a:prstGeom prst="rect">
            <a:avLst/>
          </a:prstGeom>
          <a:noFill/>
        </p:spPr>
        <p:txBody>
          <a:bodyPr wrap="none" rtlCol="0">
            <a:spAutoFit/>
          </a:bodyPr>
          <a:lstStyle/>
          <a:p>
            <a:r>
              <a:rPr lang="en-US" sz="16600" b="1" dirty="0"/>
              <a:t>THANK YOU</a:t>
            </a:r>
          </a:p>
        </p:txBody>
      </p:sp>
    </p:spTree>
    <p:extLst>
      <p:ext uri="{BB962C8B-B14F-4D97-AF65-F5344CB8AC3E}">
        <p14:creationId xmlns:p14="http://schemas.microsoft.com/office/powerpoint/2010/main" val="1903154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314</Words>
  <Application>Microsoft Office PowerPoint</Application>
  <PresentationFormat>Widescreen</PresentationFormat>
  <Paragraphs>16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cp:revision>
  <dcterms:created xsi:type="dcterms:W3CDTF">2022-08-03T09:33:26Z</dcterms:created>
  <dcterms:modified xsi:type="dcterms:W3CDTF">2022-08-03T09:35:01Z</dcterms:modified>
</cp:coreProperties>
</file>